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60" r:id="rId3"/>
    <p:sldId id="351" r:id="rId4"/>
    <p:sldId id="353" r:id="rId5"/>
    <p:sldId id="354" r:id="rId6"/>
    <p:sldId id="356" r:id="rId7"/>
    <p:sldId id="360" r:id="rId8"/>
    <p:sldId id="357" r:id="rId9"/>
    <p:sldId id="358" r:id="rId10"/>
    <p:sldId id="321" r:id="rId11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0866" autoAdjust="0"/>
  </p:normalViewPr>
  <p:slideViewPr>
    <p:cSldViewPr>
      <p:cViewPr>
        <p:scale>
          <a:sx n="70" d="100"/>
          <a:sy n="70" d="100"/>
        </p:scale>
        <p:origin x="-1810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3079F-385B-4FD2-AD2E-F214DB7D36E5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0C1EA-1313-450A-B457-EAE8138FFD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326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9EAD1-838F-46FB-ACC4-34F9E44DA47E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9F4F7-071F-4F7C-80C2-FBB9AD0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9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9F4F7-071F-4F7C-80C2-FBB9AD09D4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9F4F7-071F-4F7C-80C2-FBB9AD09D44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1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Hivatal ügyfélközpontú, helyi szintű tevékenységének biztosítása, igényfelmérés, tanácsadás, információszolgáltatás a beruházások ösztönzése és az üzletfejlesztés terén.</a:t>
            </a:r>
          </a:p>
          <a:p>
            <a:r>
              <a:rPr lang="hu-HU" dirty="0" smtClean="0"/>
              <a:t>Regionális rendezvények szervezése és lebonyolítása.</a:t>
            </a:r>
          </a:p>
          <a:p>
            <a:r>
              <a:rPr lang="hu-HU" dirty="0" smtClean="0"/>
              <a:t>Széleskörű kapcsolattartás a helyi hatóságokkal, önkormányzatokkal, szakmai és civil szervezetekkel, vállalkozásokkal, vállalkozói szervezetekkel, médiával.</a:t>
            </a:r>
          </a:p>
          <a:p>
            <a:r>
              <a:rPr lang="hu-HU" dirty="0" smtClean="0"/>
              <a:t>Kárpát-medencei információs pontok kiépítése, működtetése.</a:t>
            </a:r>
          </a:p>
          <a:p>
            <a:r>
              <a:rPr lang="hu-HU" dirty="0" smtClean="0"/>
              <a:t>Még egy infó: a regionális hálózatban 34 helyi rendezvényt bonyolítottunk le idén. Beszállítói rendezvények, KGSZ roadshow, exportőr képzések és határon átnyúló regionális üzletember-találkozók.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9F4F7-071F-4F7C-80C2-FBB9AD09D44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2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9F4F7-071F-4F7C-80C2-FBB9AD09D44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1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9F4F7-071F-4F7C-80C2-FBB9AD09D44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1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9F4F7-071F-4F7C-80C2-FBB9AD09D4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16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9F4F7-071F-4F7C-80C2-FBB9AD09D44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1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29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74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09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07708" y="2924944"/>
            <a:ext cx="6262464" cy="9635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7E1415E-FE13-4CA4-A05D-A7E2928E3A9A}" type="datetimeFigureOut">
              <a:rPr lang="hu-HU" smtClean="0">
                <a:solidFill>
                  <a:prstClr val="black"/>
                </a:solidFill>
              </a:rPr>
              <a:pPr/>
              <a:t>2013.11.28.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56C5B0E-0FDE-4AF9-8118-A3BC9BD5969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7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7E1415E-FE13-4CA4-A05D-A7E2928E3A9A}" type="datetimeFigureOut">
              <a:rPr lang="hu-HU" smtClean="0">
                <a:solidFill>
                  <a:prstClr val="black"/>
                </a:solidFill>
              </a:rPr>
              <a:pPr/>
              <a:t>2013.11.28.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56C5B0E-0FDE-4AF9-8118-A3BC9BD5969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7E1415E-FE13-4CA4-A05D-A7E2928E3A9A}" type="datetimeFigureOut">
              <a:rPr lang="hu-HU" smtClean="0">
                <a:solidFill>
                  <a:prstClr val="black"/>
                </a:solidFill>
              </a:rPr>
              <a:pPr/>
              <a:t>2013.11.28.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56C5B0E-0FDE-4AF9-8118-A3BC9BD5969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46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4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7E1415E-FE13-4CA4-A05D-A7E2928E3A9A}" type="datetimeFigureOut">
              <a:rPr lang="hu-HU" smtClean="0">
                <a:solidFill>
                  <a:prstClr val="black"/>
                </a:solidFill>
              </a:rPr>
              <a:pPr/>
              <a:t>2013.11.28.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56C5B0E-0FDE-4AF9-8118-A3BC9BD5969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70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7E1415E-FE13-4CA4-A05D-A7E2928E3A9A}" type="datetimeFigureOut">
              <a:rPr lang="hu-HU" smtClean="0">
                <a:solidFill>
                  <a:prstClr val="black"/>
                </a:solidFill>
              </a:rPr>
              <a:pPr/>
              <a:t>2013.11.28.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56C5B0E-0FDE-4AF9-8118-A3BC9BD5969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12"/>
            <a:ext cx="8145012" cy="4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7E1415E-FE13-4CA4-A05D-A7E2928E3A9A}" type="datetimeFigureOut">
              <a:rPr lang="hu-HU" smtClean="0">
                <a:solidFill>
                  <a:prstClr val="black"/>
                </a:solidFill>
              </a:rPr>
              <a:pPr/>
              <a:t>2013.11.28.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56C5B0E-0FDE-4AF9-8118-A3BC9BD5969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2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7E1415E-FE13-4CA4-A05D-A7E2928E3A9A}" type="datetimeFigureOut">
              <a:rPr lang="hu-HU" smtClean="0">
                <a:solidFill>
                  <a:prstClr val="black"/>
                </a:solidFill>
              </a:rPr>
              <a:pPr/>
              <a:t>2013.11.28.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56C5B0E-0FDE-4AF9-8118-A3BC9BD5969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6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378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7E1415E-FE13-4CA4-A05D-A7E2928E3A9A}" type="datetimeFigureOut">
              <a:rPr lang="hu-HU" smtClean="0">
                <a:solidFill>
                  <a:prstClr val="black"/>
                </a:solidFill>
              </a:rPr>
              <a:pPr/>
              <a:t>2013.11.28.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56C5B0E-0FDE-4AF9-8118-A3BC9BD5969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20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7E1415E-FE13-4CA4-A05D-A7E2928E3A9A}" type="datetimeFigureOut">
              <a:rPr lang="hu-HU" smtClean="0">
                <a:solidFill>
                  <a:prstClr val="black"/>
                </a:solidFill>
              </a:rPr>
              <a:pPr/>
              <a:t>2013.11.28.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56C5B0E-0FDE-4AF9-8118-A3BC9BD5969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37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7E1415E-FE13-4CA4-A05D-A7E2928E3A9A}" type="datetimeFigureOut">
              <a:rPr lang="hu-HU" smtClean="0">
                <a:solidFill>
                  <a:prstClr val="black"/>
                </a:solidFill>
              </a:rPr>
              <a:pPr/>
              <a:t>2013.11.28.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56C5B0E-0FDE-4AF9-8118-A3BC9BD5969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8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" y="1295400"/>
            <a:ext cx="9144000" cy="4000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1" y="2209800"/>
            <a:ext cx="7920000" cy="3960000"/>
          </a:xfrm>
        </p:spPr>
        <p:txBody>
          <a:bodyPr/>
          <a:lstStyle>
            <a:lvl1pPr>
              <a:defRPr sz="2400"/>
            </a:lvl1pPr>
            <a:lvl2pPr>
              <a:buClrTx/>
              <a:defRPr sz="2000"/>
            </a:lvl2pPr>
            <a:lvl3pPr>
              <a:buClrTx/>
              <a:defRPr sz="2000"/>
            </a:lvl3pPr>
            <a:lvl4pPr>
              <a:buClrTx/>
              <a:defRPr sz="1800"/>
            </a:lvl4pPr>
            <a:lvl5pPr marL="1800000" indent="-187200" algn="l">
              <a:buClrTx/>
              <a:buFont typeface="Lucida Grande"/>
              <a:buChar char="–"/>
              <a:defRPr sz="1600">
                <a:solidFill>
                  <a:srgbClr val="232F6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67003" y="0"/>
            <a:ext cx="4254500" cy="914400"/>
          </a:xfrm>
        </p:spPr>
        <p:txBody>
          <a:bodyPr anchor="ctr"/>
          <a:lstStyle>
            <a:lvl1pPr marL="0" indent="0" algn="ctr">
              <a:lnSpc>
                <a:spcPts val="2160"/>
              </a:lnSpc>
              <a:spcBef>
                <a:spcPts val="0"/>
              </a:spcBef>
              <a:buNone/>
              <a:defRPr sz="1800">
                <a:solidFill>
                  <a:srgbClr val="02675F"/>
                </a:solidFill>
              </a:defRPr>
            </a:lvl1pPr>
            <a:lvl2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2pPr>
            <a:lvl3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3pPr>
            <a:lvl4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4pPr>
            <a:lvl5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0583320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" y="1295400"/>
            <a:ext cx="9144000" cy="4000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1" y="2209800"/>
            <a:ext cx="7920000" cy="3960000"/>
          </a:xfrm>
        </p:spPr>
        <p:txBody>
          <a:bodyPr/>
          <a:lstStyle>
            <a:lvl1pPr>
              <a:defRPr sz="2400"/>
            </a:lvl1pPr>
            <a:lvl2pPr>
              <a:buClrTx/>
              <a:defRPr sz="2000"/>
            </a:lvl2pPr>
            <a:lvl3pPr>
              <a:buClrTx/>
              <a:defRPr sz="2000"/>
            </a:lvl3pPr>
            <a:lvl4pPr>
              <a:buClrTx/>
              <a:defRPr sz="1800"/>
            </a:lvl4pPr>
            <a:lvl5pPr marL="1800000" indent="-187200" algn="l">
              <a:buClrTx/>
              <a:buFont typeface="Lucida Grande"/>
              <a:buChar char="–"/>
              <a:defRPr sz="1600">
                <a:solidFill>
                  <a:srgbClr val="232F6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67003" y="0"/>
            <a:ext cx="4254500" cy="914400"/>
          </a:xfrm>
        </p:spPr>
        <p:txBody>
          <a:bodyPr anchor="ctr"/>
          <a:lstStyle>
            <a:lvl1pPr marL="0" indent="0" algn="ctr">
              <a:lnSpc>
                <a:spcPts val="2160"/>
              </a:lnSpc>
              <a:spcBef>
                <a:spcPts val="0"/>
              </a:spcBef>
              <a:buNone/>
              <a:defRPr sz="1800">
                <a:solidFill>
                  <a:srgbClr val="02675F"/>
                </a:solidFill>
              </a:defRPr>
            </a:lvl1pPr>
            <a:lvl2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2pPr>
            <a:lvl3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3pPr>
            <a:lvl4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4pPr>
            <a:lvl5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5187305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1" y="2209800"/>
            <a:ext cx="7920000" cy="3960000"/>
          </a:xfrm>
        </p:spPr>
        <p:txBody>
          <a:bodyPr/>
          <a:lstStyle>
            <a:lvl1pPr>
              <a:defRPr sz="1800"/>
            </a:lvl1pPr>
            <a:lvl2pPr>
              <a:buClrTx/>
              <a:defRPr sz="2000"/>
            </a:lvl2pPr>
            <a:lvl3pPr>
              <a:buClrTx/>
              <a:defRPr sz="2000"/>
            </a:lvl3pPr>
            <a:lvl4pPr>
              <a:buClrTx/>
              <a:defRPr sz="1800"/>
            </a:lvl4pPr>
            <a:lvl5pPr marL="1800000" indent="-187200" algn="l">
              <a:buClrTx/>
              <a:buFont typeface="Lucida Grande"/>
              <a:buChar char="–"/>
              <a:defRPr sz="1600">
                <a:solidFill>
                  <a:srgbClr val="232F61"/>
                </a:solidFill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67003" y="0"/>
            <a:ext cx="4254500" cy="914400"/>
          </a:xfrm>
        </p:spPr>
        <p:txBody>
          <a:bodyPr anchor="ctr"/>
          <a:lstStyle>
            <a:lvl1pPr marL="0" indent="0" algn="ctr">
              <a:lnSpc>
                <a:spcPts val="2160"/>
              </a:lnSpc>
              <a:spcBef>
                <a:spcPts val="0"/>
              </a:spcBef>
              <a:buNone/>
              <a:defRPr sz="1800">
                <a:solidFill>
                  <a:srgbClr val="0B554C"/>
                </a:solidFill>
              </a:defRPr>
            </a:lvl1pPr>
            <a:lvl2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2pPr>
            <a:lvl3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3pPr>
            <a:lvl4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4pPr>
            <a:lvl5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5pPr>
          </a:lstStyle>
          <a:p>
            <a:pPr lvl="0"/>
            <a:r>
              <a:rPr lang="hu-H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36358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1" y="2209800"/>
            <a:ext cx="7920000" cy="3960000"/>
          </a:xfrm>
        </p:spPr>
        <p:txBody>
          <a:bodyPr/>
          <a:lstStyle>
            <a:lvl1pPr>
              <a:defRPr sz="1800"/>
            </a:lvl1pPr>
            <a:lvl2pPr>
              <a:buClrTx/>
              <a:defRPr sz="2000"/>
            </a:lvl2pPr>
            <a:lvl3pPr>
              <a:buClrTx/>
              <a:defRPr sz="2000"/>
            </a:lvl3pPr>
            <a:lvl4pPr>
              <a:buClrTx/>
              <a:defRPr sz="1800"/>
            </a:lvl4pPr>
            <a:lvl5pPr marL="1800000" indent="-187200" algn="l">
              <a:buClrTx/>
              <a:buFont typeface="Lucida Grande"/>
              <a:buChar char="–"/>
              <a:defRPr sz="1600">
                <a:solidFill>
                  <a:srgbClr val="232F61"/>
                </a:solidFill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67003" y="0"/>
            <a:ext cx="4254500" cy="914400"/>
          </a:xfrm>
        </p:spPr>
        <p:txBody>
          <a:bodyPr anchor="ctr"/>
          <a:lstStyle>
            <a:lvl1pPr marL="0" indent="0" algn="ctr">
              <a:lnSpc>
                <a:spcPts val="2160"/>
              </a:lnSpc>
              <a:spcBef>
                <a:spcPts val="0"/>
              </a:spcBef>
              <a:buNone/>
              <a:defRPr sz="1800">
                <a:solidFill>
                  <a:srgbClr val="0B554C"/>
                </a:solidFill>
              </a:defRPr>
            </a:lvl1pPr>
            <a:lvl2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2pPr>
            <a:lvl3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3pPr>
            <a:lvl4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4pPr>
            <a:lvl5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5pPr>
          </a:lstStyle>
          <a:p>
            <a:pPr lvl="0"/>
            <a:r>
              <a:rPr lang="hu-H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34641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1" y="2209800"/>
            <a:ext cx="7920000" cy="3960000"/>
          </a:xfrm>
        </p:spPr>
        <p:txBody>
          <a:bodyPr/>
          <a:lstStyle>
            <a:lvl1pPr>
              <a:defRPr sz="1800"/>
            </a:lvl1pPr>
            <a:lvl2pPr>
              <a:buClrTx/>
              <a:defRPr sz="2000"/>
            </a:lvl2pPr>
            <a:lvl3pPr>
              <a:buClrTx/>
              <a:defRPr sz="2000"/>
            </a:lvl3pPr>
            <a:lvl4pPr>
              <a:buClrTx/>
              <a:defRPr sz="1800"/>
            </a:lvl4pPr>
            <a:lvl5pPr marL="1800000" indent="-187200" algn="l">
              <a:buClrTx/>
              <a:buFont typeface="Lucida Grande"/>
              <a:buChar char="–"/>
              <a:defRPr sz="1600">
                <a:solidFill>
                  <a:srgbClr val="232F61"/>
                </a:solidFill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67003" y="0"/>
            <a:ext cx="4254500" cy="914400"/>
          </a:xfrm>
        </p:spPr>
        <p:txBody>
          <a:bodyPr anchor="ctr"/>
          <a:lstStyle>
            <a:lvl1pPr marL="0" indent="0" algn="ctr">
              <a:lnSpc>
                <a:spcPts val="2160"/>
              </a:lnSpc>
              <a:spcBef>
                <a:spcPts val="0"/>
              </a:spcBef>
              <a:buNone/>
              <a:defRPr sz="1800">
                <a:solidFill>
                  <a:srgbClr val="0B554C"/>
                </a:solidFill>
              </a:defRPr>
            </a:lvl1pPr>
            <a:lvl2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2pPr>
            <a:lvl3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3pPr>
            <a:lvl4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4pPr>
            <a:lvl5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5pPr>
          </a:lstStyle>
          <a:p>
            <a:pPr lvl="0"/>
            <a:r>
              <a:rPr lang="hu-H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0494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38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107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60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71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78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1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415E-FE13-4CA4-A05D-A7E2928E3A9A}" type="datetimeFigureOut">
              <a:rPr lang="hu-HU" smtClean="0"/>
              <a:t>2013.11.28.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5B0E-0FDE-4AF9-8118-A3BC9BD596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675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46"/>
            <a:ext cx="8229601" cy="970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err="1" smtClean="0"/>
              <a:t>Harkmadik</a:t>
            </a:r>
            <a:r>
              <a:rPr lang="hu-HU" dirty="0" smtClean="0"/>
              <a:t>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2304"/>
            <a:ext cx="8145012" cy="94310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0" y="6309328"/>
            <a:ext cx="8289304" cy="4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ita.hu/" TargetMode="External"/><Relationship Id="rId5" Type="http://schemas.openxmlformats.org/officeDocument/2006/relationships/hyperlink" Target="mailto:info@hita.hu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3" t="451" r="-2243" b="451"/>
          <a:stretch/>
        </p:blipFill>
        <p:spPr>
          <a:xfrm>
            <a:off x="-287492" y="-25240"/>
            <a:ext cx="95919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269459" y="1556792"/>
            <a:ext cx="35283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3400" b="1" dirty="0" err="1" smtClean="0">
                <a:solidFill>
                  <a:schemeClr val="bg1"/>
                </a:solidFill>
              </a:rPr>
              <a:t>Investment</a:t>
            </a:r>
            <a:r>
              <a:rPr lang="hu-HU" sz="3400" b="1" dirty="0" smtClean="0">
                <a:solidFill>
                  <a:schemeClr val="bg1"/>
                </a:solidFill>
              </a:rPr>
              <a:t> </a:t>
            </a:r>
            <a:r>
              <a:rPr lang="hu-HU" sz="3400" b="1" dirty="0" err="1" smtClean="0">
                <a:solidFill>
                  <a:schemeClr val="bg1"/>
                </a:solidFill>
              </a:rPr>
              <a:t>promotion</a:t>
            </a:r>
            <a:r>
              <a:rPr lang="hu-HU" sz="3400" b="1" dirty="0" smtClean="0">
                <a:solidFill>
                  <a:schemeClr val="bg1"/>
                </a:solidFill>
              </a:rPr>
              <a:t> and </a:t>
            </a:r>
            <a:r>
              <a:rPr lang="hu-HU" sz="3400" b="1" dirty="0" err="1" smtClean="0">
                <a:solidFill>
                  <a:schemeClr val="bg1"/>
                </a:solidFill>
              </a:rPr>
              <a:t>tourism</a:t>
            </a:r>
            <a:r>
              <a:rPr lang="hu-HU" sz="3400" b="1" dirty="0" smtClean="0">
                <a:solidFill>
                  <a:schemeClr val="bg1"/>
                </a:solidFill>
              </a:rPr>
              <a:t> </a:t>
            </a:r>
            <a:r>
              <a:rPr lang="hu-HU" sz="3400" b="1" dirty="0" err="1" smtClean="0">
                <a:solidFill>
                  <a:schemeClr val="bg1"/>
                </a:solidFill>
              </a:rPr>
              <a:t>in</a:t>
            </a:r>
            <a:r>
              <a:rPr lang="hu-HU" sz="3400" b="1" dirty="0" smtClean="0">
                <a:solidFill>
                  <a:schemeClr val="bg1"/>
                </a:solidFill>
              </a:rPr>
              <a:t> Hungary</a:t>
            </a:r>
            <a:endParaRPr lang="hu-HU" sz="3400" b="1" dirty="0">
              <a:solidFill>
                <a:schemeClr val="bg1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50090" y="3948136"/>
            <a:ext cx="3780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 of the </a:t>
            </a:r>
            <a:endParaRPr 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Hungarian-Turkish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Committee on Tourism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2013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00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99131" y="508886"/>
            <a:ext cx="33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Who</a:t>
            </a:r>
            <a:r>
              <a:rPr lang="hu-H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u-H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are</a:t>
            </a:r>
            <a:endParaRPr lang="hu-HU" sz="2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89939" y="1981001"/>
            <a:ext cx="6678406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Governmental agency for investment</a:t>
            </a:r>
            <a:r>
              <a:rPr lang="hu-HU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promotion</a:t>
            </a:r>
            <a:r>
              <a:rPr lang="hu-HU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and trade </a:t>
            </a:r>
            <a:r>
              <a:rPr lang="hu-HU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en-US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Main </a:t>
            </a:r>
            <a:r>
              <a:rPr lang="en-US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activit</a:t>
            </a:r>
            <a:r>
              <a:rPr lang="hu-HU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ies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consultancy, mediation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hu-HU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providing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information, and around 500 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programs </a:t>
            </a:r>
            <a:r>
              <a:rPr lang="en-US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yearly </a:t>
            </a:r>
            <a:endParaRPr lang="hu-HU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Headquarters in Budapest</a:t>
            </a:r>
            <a:endParaRPr lang="hu-HU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150 employees, mainly consultants </a:t>
            </a: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Supervising </a:t>
            </a:r>
            <a:r>
              <a:rPr lang="en-US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Prime</a:t>
            </a:r>
            <a:r>
              <a:rPr lang="hu-HU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Minister</a:t>
            </a:r>
            <a:r>
              <a:rPr lang="hu-HU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’s Office</a:t>
            </a:r>
            <a:endParaRPr lang="en-US" dirty="0" smtClean="0">
              <a:solidFill>
                <a:srgbClr val="1F497D">
                  <a:lumMod val="75000"/>
                </a:srgbClr>
              </a:solidFill>
            </a:endParaRPr>
          </a:p>
          <a:p>
            <a:endParaRPr lang="en-US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89938" y="1335772"/>
            <a:ext cx="725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Introduction of </a:t>
            </a:r>
            <a:r>
              <a:rPr lang="hu-HU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Hungarian Investment and Trade Agency</a:t>
            </a: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7" y="116632"/>
            <a:ext cx="8465361" cy="93610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7" y="6165304"/>
            <a:ext cx="8145747" cy="576064"/>
          </a:xfrm>
          <a:prstGeom prst="rect">
            <a:avLst/>
          </a:prstGeom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622948"/>
            <a:ext cx="3672407" cy="246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7"/>
          <p:cNvSpPr txBox="1">
            <a:spLocks noChangeArrowheads="1"/>
          </p:cNvSpPr>
          <p:nvPr/>
        </p:nvSpPr>
        <p:spPr bwMode="auto">
          <a:xfrm>
            <a:off x="179388" y="1384084"/>
            <a:ext cx="398633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ts val="600"/>
              </a:spcBef>
              <a:spcAft>
                <a:spcPts val="1200"/>
              </a:spcAft>
              <a:tabLst>
                <a:tab pos="539750" algn="l"/>
              </a:tabLst>
            </a:pPr>
            <a:r>
              <a:rPr lang="hu-HU" u="none" dirty="0" smtClean="0">
                <a:solidFill>
                  <a:srgbClr val="1F497D"/>
                </a:solidFill>
              </a:rPr>
              <a:t>	</a:t>
            </a:r>
            <a:r>
              <a:rPr lang="en-US" sz="1800" b="1" i="1" u="none" dirty="0" smtClean="0">
                <a:solidFill>
                  <a:srgbClr val="1F497D"/>
                </a:solidFill>
              </a:rPr>
              <a:t>Domestic network</a:t>
            </a:r>
          </a:p>
          <a:p>
            <a:pPr marL="285750" indent="-285750" eaLnBrk="1" fontAlgn="base" hangingPunct="1">
              <a:spcBef>
                <a:spcPct val="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1800" u="none" dirty="0" smtClean="0">
                <a:solidFill>
                  <a:srgbClr val="1F497D"/>
                </a:solidFill>
              </a:rPr>
              <a:t>Central office: Budapest</a:t>
            </a:r>
            <a:endParaRPr lang="hu-HU" sz="1800" u="none" dirty="0" smtClean="0">
              <a:solidFill>
                <a:srgbClr val="1F497D"/>
              </a:solidFill>
            </a:endParaRPr>
          </a:p>
          <a:p>
            <a:pPr marL="285750" indent="-28575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1800" u="none" dirty="0" smtClean="0">
                <a:solidFill>
                  <a:srgbClr val="1F497D"/>
                </a:solidFill>
              </a:rPr>
              <a:t>15 regional offices outside Budapest covering the whole country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500" u="none" dirty="0">
              <a:solidFill>
                <a:srgbClr val="000000"/>
              </a:solidFill>
            </a:endParaRPr>
          </a:p>
        </p:txBody>
      </p:sp>
      <p:sp>
        <p:nvSpPr>
          <p:cNvPr id="11" name="Szövegdoboz 8"/>
          <p:cNvSpPr txBox="1">
            <a:spLocks noChangeArrowheads="1"/>
          </p:cNvSpPr>
          <p:nvPr/>
        </p:nvSpPr>
        <p:spPr bwMode="auto">
          <a:xfrm>
            <a:off x="4913957" y="4077072"/>
            <a:ext cx="4392488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ts val="600"/>
              </a:spcBef>
              <a:spcAft>
                <a:spcPts val="1200"/>
              </a:spcAft>
              <a:tabLst>
                <a:tab pos="539750" algn="l"/>
              </a:tabLst>
            </a:pPr>
            <a:r>
              <a:rPr lang="hu-HU" u="none" dirty="0" smtClean="0">
                <a:solidFill>
                  <a:srgbClr val="1F497D"/>
                </a:solidFill>
              </a:rPr>
              <a:t>	</a:t>
            </a:r>
            <a:r>
              <a:rPr lang="en-US" sz="1800" b="1" i="1" u="none" dirty="0" smtClean="0">
                <a:solidFill>
                  <a:srgbClr val="1F497D"/>
                </a:solidFill>
              </a:rPr>
              <a:t>Foreign network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1800" u="none" dirty="0" smtClean="0">
                <a:solidFill>
                  <a:srgbClr val="1F497D"/>
                </a:solidFill>
              </a:rPr>
              <a:t>61 foreign offices in 47 countries all over the world</a:t>
            </a:r>
            <a:endParaRPr lang="hu-HU" sz="1800" u="none" dirty="0">
              <a:solidFill>
                <a:srgbClr val="1F497D"/>
              </a:solidFill>
            </a:endParaRPr>
          </a:p>
          <a:p>
            <a:pPr marL="285750" indent="-28575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GB" sz="1800" u="none" dirty="0" smtClean="0">
                <a:solidFill>
                  <a:srgbClr val="1F497D"/>
                </a:solidFill>
              </a:rPr>
              <a:t>74 trade and investment counsellors</a:t>
            </a:r>
            <a:endParaRPr lang="en-GB" sz="1800" u="none" dirty="0">
              <a:solidFill>
                <a:srgbClr val="1F497D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21" y="1124744"/>
            <a:ext cx="4805055" cy="249820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99127" y="404664"/>
            <a:ext cx="606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Offices</a:t>
            </a:r>
            <a:r>
              <a:rPr lang="hu-H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Hungary and </a:t>
            </a:r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abroad</a:t>
            </a:r>
            <a:endParaRPr lang="hu-HU" sz="2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Ötszög 5"/>
          <p:cNvSpPr/>
          <p:nvPr/>
        </p:nvSpPr>
        <p:spPr bwMode="auto">
          <a:xfrm>
            <a:off x="499127" y="1287463"/>
            <a:ext cx="2986088" cy="4318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Pre-decision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 </a:t>
            </a:r>
          </a:p>
        </p:txBody>
      </p:sp>
      <p:sp>
        <p:nvSpPr>
          <p:cNvPr id="7" name="Sávnyíl 6"/>
          <p:cNvSpPr/>
          <p:nvPr/>
        </p:nvSpPr>
        <p:spPr bwMode="auto">
          <a:xfrm>
            <a:off x="3313960" y="1290539"/>
            <a:ext cx="2843213" cy="4318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Implementation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 </a:t>
            </a:r>
          </a:p>
        </p:txBody>
      </p:sp>
      <p:sp>
        <p:nvSpPr>
          <p:cNvPr id="8" name="Sávnyíl 7"/>
          <p:cNvSpPr/>
          <p:nvPr/>
        </p:nvSpPr>
        <p:spPr bwMode="auto">
          <a:xfrm>
            <a:off x="5991225" y="1290638"/>
            <a:ext cx="2844800" cy="43180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44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Operations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85775" y="1778000"/>
            <a:ext cx="2786063" cy="4387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Tailored information packages on the economy, industrial sectors, incentives, business environment, supplier network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Assistance in location search and  evaluation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Organisation</a:t>
            </a:r>
            <a:r>
              <a:rPr lang="en-US" dirty="0" smtClean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site visits and partner meetings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314700" y="1778000"/>
            <a:ext cx="2643188" cy="4387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Supplier search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Providing information on permitting procedures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Assistance in identifying incentives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Intermediate Body for VIP cash incentive (preliminary information, application)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004148" y="1778000"/>
            <a:ext cx="2643188" cy="4387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Expansion assistance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After care services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Intermediary body between the government and the companies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ＭＳ Ｐゴシック" pitchFamily="29" charset="-128"/>
                <a:cs typeface="Arial" pitchFamily="34" charset="0"/>
              </a:rPr>
              <a:t>Supplier search</a:t>
            </a:r>
            <a:endParaRPr lang="en-GB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ea typeface="ＭＳ Ｐゴシック" pitchFamily="29" charset="-128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85779" y="332664"/>
            <a:ext cx="610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hu-H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project management </a:t>
            </a:r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hu-HU" sz="2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68769" y="26064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Reasons to invest in the Hungarian </a:t>
            </a:r>
          </a:p>
          <a:p>
            <a:r>
              <a:rPr lang="en-GB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tourism sector</a:t>
            </a:r>
            <a:endParaRPr lang="en-GB" sz="2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1520" y="1495670"/>
            <a:ext cx="854718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Steady increase in number</a:t>
            </a:r>
            <a:r>
              <a:rPr lang="hu-HU" sz="2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of foreign visitors</a:t>
            </a:r>
          </a:p>
          <a:p>
            <a:pPr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Unique geothermal characteristics </a:t>
            </a:r>
          </a:p>
          <a:p>
            <a:pPr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Growth potential in quality accommodation due to lack </a:t>
            </a:r>
            <a:r>
              <a:rPr lang="en-GB" sz="21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of</a:t>
            </a:r>
            <a:endParaRPr lang="hu-HU" sz="21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hu-HU" sz="21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21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financial </a:t>
            </a:r>
            <a:r>
              <a:rPr lang="en-GB" sz="2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capital</a:t>
            </a:r>
          </a:p>
          <a:p>
            <a:pPr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Potential in conference tourism especially in regional capitals</a:t>
            </a:r>
          </a:p>
          <a:p>
            <a:pPr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Competitive wages in all sectors including tourism</a:t>
            </a:r>
          </a:p>
        </p:txBody>
      </p:sp>
    </p:spTree>
    <p:extLst>
      <p:ext uri="{BB962C8B-B14F-4D97-AF65-F5344CB8AC3E}">
        <p14:creationId xmlns:p14="http://schemas.microsoft.com/office/powerpoint/2010/main" val="42747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68769" y="49148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Focus areas within the sector</a:t>
            </a:r>
            <a:endParaRPr lang="en-GB" sz="2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11560" y="1288836"/>
            <a:ext cx="82089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Health tourism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Around 80% of the country’s surface has access to thermal water</a:t>
            </a:r>
            <a:endParaRPr lang="hu-HU" sz="20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High standard and reasonable price of medical treatments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 globally leading destination in dental tourism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11560" y="3063070"/>
            <a:ext cx="727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Historical and village tourism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Cultural and world heritage sites</a:t>
            </a:r>
            <a:r>
              <a:rPr lang="hu-HU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(s</a:t>
            </a:r>
            <a:r>
              <a:rPr lang="en-US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ix cultural and two natural locations</a:t>
            </a:r>
            <a:r>
              <a:rPr lang="hu-HU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Gastronomy and wine tourism</a:t>
            </a:r>
            <a:r>
              <a:rPr lang="hu-HU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Special festivals and </a:t>
            </a: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events</a:t>
            </a:r>
            <a:endParaRPr lang="en-GB" sz="2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11560" y="4989708"/>
            <a:ext cx="820891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Conference tourism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 2011 Budapest </a:t>
            </a:r>
            <a:r>
              <a:rPr lang="hu-HU" sz="20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hu-HU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ranked 11th among the world’s top conference destinations </a:t>
            </a:r>
            <a:r>
              <a:rPr lang="en-GB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hu-HU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n-GB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Congress &amp; Convention Association (ICCA))</a:t>
            </a:r>
          </a:p>
          <a:p>
            <a:endParaRPr lang="hu-HU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34886" y="51710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Facts</a:t>
            </a:r>
            <a:r>
              <a:rPr lang="hu-H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Figures</a:t>
            </a:r>
            <a:endParaRPr lang="en-GB" sz="2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03955"/>
              </p:ext>
            </p:extLst>
          </p:nvPr>
        </p:nvGraphicFramePr>
        <p:xfrm>
          <a:off x="549694" y="2246712"/>
          <a:ext cx="7471862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2183904"/>
                <a:gridCol w="2136576"/>
                <a:gridCol w="2287286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Arial" pitchFamily="34" charset="0"/>
                          <a:cs typeface="Arial" pitchFamily="34" charset="0"/>
                        </a:rPr>
                        <a:t>Number of visitors</a:t>
                      </a:r>
                      <a:r>
                        <a:rPr lang="en-GB" baseline="0" noProof="0" dirty="0" smtClean="0">
                          <a:latin typeface="Arial" pitchFamily="34" charset="0"/>
                          <a:cs typeface="Arial" pitchFamily="34" charset="0"/>
                        </a:rPr>
                        <a:t> (commercial </a:t>
                      </a:r>
                      <a:r>
                        <a:rPr lang="en-GB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accomodation</a:t>
                      </a:r>
                      <a:r>
                        <a:rPr lang="en-GB" baseline="0" noProof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en-GB" baseline="0" noProof="0" dirty="0" smtClean="0">
                          <a:latin typeface="Arial" pitchFamily="34" charset="0"/>
                          <a:cs typeface="Arial" pitchFamily="34" charset="0"/>
                        </a:rPr>
                        <a:t> of nights spent</a:t>
                      </a:r>
                    </a:p>
                    <a:p>
                      <a:pPr algn="ctr"/>
                      <a:r>
                        <a:rPr lang="en-GB" baseline="0" noProof="0" dirty="0" smtClean="0">
                          <a:latin typeface="Arial" pitchFamily="34" charset="0"/>
                          <a:cs typeface="Arial" pitchFamily="34" charset="0"/>
                        </a:rPr>
                        <a:t>(commercial </a:t>
                      </a:r>
                      <a:r>
                        <a:rPr lang="en-GB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accomodation</a:t>
                      </a:r>
                      <a:r>
                        <a:rPr lang="en-GB" baseline="0" noProof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Arial" pitchFamily="34" charset="0"/>
                          <a:cs typeface="Arial" pitchFamily="34" charset="0"/>
                        </a:rPr>
                        <a:t>Average number of nights spent</a:t>
                      </a:r>
                      <a:endParaRPr lang="en-GB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hu-H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  <a:r>
                        <a:rPr lang="en-GB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million</a:t>
                      </a:r>
                      <a:endParaRPr lang="en-GB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10.4 million</a:t>
                      </a:r>
                      <a:endParaRPr lang="en-GB" b="1" noProof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lang="en-GB" b="1" noProof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  <a:endParaRPr lang="hu-H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 million</a:t>
                      </a:r>
                      <a:endParaRPr lang="en-GB" sz="1800" b="1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noProof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11.3 million</a:t>
                      </a:r>
                      <a:endParaRPr lang="en-GB" sz="1800" b="1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2.7</a:t>
                      </a:r>
                      <a:endParaRPr lang="en-GB" sz="1800" b="1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485122" y="4255515"/>
            <a:ext cx="405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Source: Hungarian Central Statistical Office </a:t>
            </a:r>
            <a:endParaRPr lang="en-GB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807794"/>
              </p:ext>
            </p:extLst>
          </p:nvPr>
        </p:nvGraphicFramePr>
        <p:xfrm>
          <a:off x="539552" y="134076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Number of people employed in the sector: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400,000</a:t>
                      </a:r>
                      <a:endParaRPr lang="en-GB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Sector’s contribution</a:t>
                      </a:r>
                      <a:r>
                        <a:rPr lang="en-GB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to GDP: 8.5 %</a:t>
                      </a:r>
                      <a:endParaRPr lang="en-GB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77053"/>
              </p:ext>
            </p:extLst>
          </p:nvPr>
        </p:nvGraphicFramePr>
        <p:xfrm>
          <a:off x="556456" y="490431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Amount of FDI in tourism sector in Hungary (201</a:t>
                      </a:r>
                      <a:r>
                        <a:rPr lang="hu-HU" sz="18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GB" sz="18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GB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EUR 4</a:t>
                      </a:r>
                      <a:r>
                        <a:rPr lang="hu-HU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n-GB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million</a:t>
                      </a:r>
                      <a:endParaRPr lang="en-GB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08044" y="5754226"/>
            <a:ext cx="405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National Bank of Hungary</a:t>
            </a:r>
            <a:endParaRPr lang="hu-HU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01427" y="5110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Hungarian</a:t>
            </a:r>
            <a:r>
              <a:rPr lang="hu-H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Investment</a:t>
            </a:r>
            <a:r>
              <a:rPr lang="hu-H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hu-H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(HIP)</a:t>
            </a:r>
            <a:endParaRPr lang="en-GB" sz="2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5017" y="1628800"/>
            <a:ext cx="820891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1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Up-to-date database managed by HITA</a:t>
            </a:r>
          </a:p>
          <a:p>
            <a:pPr>
              <a:spcAft>
                <a:spcPts val="600"/>
              </a:spcAft>
            </a:pPr>
            <a:endParaRPr lang="en-GB" sz="20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Projects from various sectors: agriculture, ICT, electronics, life sciences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20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40 projects in tourism: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23 related to thermal and wellness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17 related to other areas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EUR 1.23 billion aggregate fund requirement</a:t>
            </a:r>
            <a:endParaRPr lang="hu-HU" sz="19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7" y="116632"/>
            <a:ext cx="8145747" cy="93610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7" y="6165304"/>
            <a:ext cx="8145747" cy="57606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12415" y="105287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hu-HU" sz="2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hu-HU" sz="2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hu-HU" sz="2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hu-HU" sz="2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hu-HU" sz="2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8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71" y="3736336"/>
            <a:ext cx="3193673" cy="221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339752" y="2003782"/>
            <a:ext cx="48245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Address: 1055 Budapest,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Honvéd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str. 20.</a:t>
            </a:r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+36 1 872 6520 </a:t>
            </a:r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7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info@hita.hu</a:t>
            </a:r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7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www.hita.hu</a:t>
            </a:r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é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519</Words>
  <Application>Microsoft Office PowerPoint</Application>
  <PresentationFormat>Diavetítés a képernyőre (4:3 oldalarány)</PresentationFormat>
  <Paragraphs>101</Paragraphs>
  <Slides>9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Office-téma</vt:lpstr>
      <vt:lpstr>Téma1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Kovács Diána</dc:creator>
  <cp:lastModifiedBy>Goreczky Péter</cp:lastModifiedBy>
  <cp:revision>180</cp:revision>
  <cp:lastPrinted>2013-03-04T09:06:38Z</cp:lastPrinted>
  <dcterms:created xsi:type="dcterms:W3CDTF">2013-01-16T13:17:59Z</dcterms:created>
  <dcterms:modified xsi:type="dcterms:W3CDTF">2013-11-28T08:31:21Z</dcterms:modified>
</cp:coreProperties>
</file>